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Nunito"/>
      <p:regular r:id="rId60"/>
      <p:bold r:id="rId61"/>
      <p:italic r:id="rId62"/>
      <p:boldItalic r:id="rId63"/>
    </p:embeddedFont>
    <p:embeddedFont>
      <p:font typeface="Nunito Medium"/>
      <p:regular r:id="rId64"/>
      <p:bold r:id="rId65"/>
      <p:italic r:id="rId66"/>
      <p:boldItalic r:id="rId67"/>
    </p:embeddedFont>
    <p:embeddedFont>
      <p:font typeface="Nunito Black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-italic.fntdata"/><Relationship Id="rId61" Type="http://schemas.openxmlformats.org/officeDocument/2006/relationships/font" Target="fonts/Nunito-bold.fntdata"/><Relationship Id="rId20" Type="http://schemas.openxmlformats.org/officeDocument/2006/relationships/slide" Target="slides/slide15.xml"/><Relationship Id="rId64" Type="http://schemas.openxmlformats.org/officeDocument/2006/relationships/font" Target="fonts/NunitoMedium-regular.fntdata"/><Relationship Id="rId63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66" Type="http://schemas.openxmlformats.org/officeDocument/2006/relationships/font" Target="fonts/NunitoMedium-italic.fntdata"/><Relationship Id="rId21" Type="http://schemas.openxmlformats.org/officeDocument/2006/relationships/slide" Target="slides/slide16.xml"/><Relationship Id="rId65" Type="http://schemas.openxmlformats.org/officeDocument/2006/relationships/font" Target="fonts/NunitoMedium-bold.fntdata"/><Relationship Id="rId24" Type="http://schemas.openxmlformats.org/officeDocument/2006/relationships/slide" Target="slides/slide19.xml"/><Relationship Id="rId68" Type="http://schemas.openxmlformats.org/officeDocument/2006/relationships/font" Target="fonts/NunitoBlack-bold.fntdata"/><Relationship Id="rId23" Type="http://schemas.openxmlformats.org/officeDocument/2006/relationships/slide" Target="slides/slide18.xml"/><Relationship Id="rId67" Type="http://schemas.openxmlformats.org/officeDocument/2006/relationships/font" Target="fonts/NunitoMedium-boldItalic.fntdata"/><Relationship Id="rId60" Type="http://schemas.openxmlformats.org/officeDocument/2006/relationships/font" Target="fonts/Nuni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Black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9683fd2c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9683fd2c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20261c8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20261c8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20261c85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20261c85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a1fb652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a1fb652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a1fb652e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a1fb652e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a1fb652e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a1fb652e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a1fb652e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a1fb652e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20261c8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20261c8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683fd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9683fd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826e04f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9826e04f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9826e04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9826e04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1ea7f1a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91ea7f1a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9826e04f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9826e04f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9826e04f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9826e04f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9826e04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9826e04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9826e04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9826e04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826e04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9826e04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9826e04f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9826e04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a action vier vazia, o formulário envia </a:t>
            </a:r>
            <a:r>
              <a:rPr lang="pt-BR"/>
              <a:t>para</a:t>
            </a:r>
            <a:r>
              <a:rPr lang="pt-BR"/>
              <a:t> própria página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9826e04f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9826e04f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9826e04f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9826e04f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9826e04f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9826e04f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9826e04f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9826e04f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05d401f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05d401f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9826e04f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9826e04f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9826e04f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9826e04f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9826e04f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9826e04f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9826e04f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9826e04f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React, obviamente também vamos ter que trabalhar com formulários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207ef5d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207ef5d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207ef5d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207ef5d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9826e04f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9826e04f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9826e04f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9826e04f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9826e04f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9826e04f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9826e04f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9826e04f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20261c8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20261c8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9826e04f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9826e04f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9826e04f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9826e04f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9826e04ff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9826e04ff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9826e04f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9826e04f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9826e04f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e9826e04f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9826e04f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9826e04f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9826e04f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9826e04f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9826e04f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9826e04f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9826e04f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9826e04f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9826e04f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e9826e04f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207ef5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207ef5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e9826e04f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e9826e04f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9826e04f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9826e04f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9826e04f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9826e04f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9826e04f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e9826e04f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9826e04f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9826e04f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20261c8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20261c8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20261c8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20261c8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20261c85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20261c8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20261c8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20261c8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sz="1700"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b="0" sz="1700"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365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2pPr>
            <a:lvl3pPr indent="-3365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3pPr>
            <a:lvl4pPr indent="-3365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4pPr>
            <a:lvl5pPr indent="-3365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5pPr>
            <a:lvl6pPr indent="-3365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6pPr>
            <a:lvl7pPr indent="-3365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7pPr>
            <a:lvl8pPr indent="-3365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8pPr>
            <a:lvl9pPr indent="-3365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4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Black"/>
              <a:buNone/>
              <a:defRPr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b="1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18547" y="1771351"/>
            <a:ext cx="4506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React.js</a:t>
            </a:r>
            <a:endParaRPr sz="77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52125" y="2799450"/>
            <a:ext cx="3049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99C4BB"/>
                </a:solidFill>
                <a:latin typeface="Nunito"/>
                <a:ea typeface="Nunito"/>
                <a:cs typeface="Nunito"/>
                <a:sym typeface="Nunito"/>
              </a:rPr>
              <a:t>AULA 03 - Usando componentes Uma viagem ao mundo de libraries</a:t>
            </a:r>
            <a:endParaRPr b="1" sz="1300">
              <a:solidFill>
                <a:srgbClr val="99C4B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938" y="1004150"/>
            <a:ext cx="5556135" cy="41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importamos nosso primeiro componente do React-Bootstrap: O </a:t>
            </a:r>
            <a:r>
              <a:rPr lang="pt-BR">
                <a:solidFill>
                  <a:srgbClr val="5AA892"/>
                </a:solidFill>
              </a:rPr>
              <a:t>Container</a:t>
            </a:r>
            <a:endParaRPr>
              <a:solidFill>
                <a:srgbClr val="5AA89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530650" y="363345"/>
            <a:ext cx="80079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Visualmente a mudança é pouca, mas ele adiciona margens iguais nos dois cantos da tela, independente do tamanho da tela, e adiciona um pequeno padding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75" y="1622220"/>
            <a:ext cx="8839201" cy="63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700" y="2384592"/>
            <a:ext cx="3869638" cy="257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530650" y="2485775"/>
            <a:ext cx="3792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Mas além disso ele aplica uma série de estilos padrões, </a:t>
            </a:r>
            <a:r>
              <a:rPr lang="pt-BR"/>
              <a:t>para</a:t>
            </a:r>
            <a:r>
              <a:rPr lang="pt-BR"/>
              <a:t> fazer com que os elementos dentro sigam uma proporção</a:t>
            </a:r>
            <a:br>
              <a:rPr lang="pt-BR"/>
            </a:br>
            <a:r>
              <a:rPr b="1" lang="pt-BR">
                <a:latin typeface="Nunito"/>
                <a:ea typeface="Nunito"/>
                <a:cs typeface="Nunito"/>
                <a:sym typeface="Nunito"/>
              </a:rPr>
              <a:t>responsiva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é um componente certo? Tem state? props?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Sim. No caso podemos passar a prop fluid, que informa </a:t>
            </a:r>
            <a:r>
              <a:rPr lang="pt-BR"/>
              <a:t>para</a:t>
            </a:r>
            <a:r>
              <a:rPr lang="pt-BR"/>
              <a:t> ele ocupar 100% do tamanho da terra, independente do tamanho dela: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3292"/>
            <a:ext cx="9144002" cy="68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900" y="2571750"/>
            <a:ext cx="6691049" cy="2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13" y="949800"/>
            <a:ext cx="6470874" cy="29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00" y="4130325"/>
            <a:ext cx="4806600" cy="6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89300" y="352025"/>
            <a:ext cx="81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Como funcionaria um Botão?</a:t>
            </a:r>
            <a:endParaRPr sz="28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Posso escolher a prop </a:t>
            </a:r>
            <a:r>
              <a:rPr lang="pt-BR">
                <a:solidFill>
                  <a:srgbClr val="5AA892"/>
                </a:solidFill>
              </a:rPr>
              <a:t>variant</a:t>
            </a:r>
            <a:r>
              <a:rPr lang="pt-BR"/>
              <a:t> dele: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569"/>
            <a:ext cx="8839202" cy="95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425" y="2107111"/>
            <a:ext cx="5856003" cy="283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Ela pode envolver outros estilos: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994"/>
            <a:ext cx="8839200" cy="112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675" y="2186864"/>
            <a:ext cx="5946644" cy="270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2121728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>
                <a:solidFill>
                  <a:srgbClr val="3FEFC7"/>
                </a:solidFill>
              </a:rPr>
              <a:t>Introdução ao desenvolvimento</a:t>
            </a:r>
            <a:endParaRPr sz="6719"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>
                <a:solidFill>
                  <a:srgbClr val="3FEFC7"/>
                </a:solidFill>
              </a:rPr>
              <a:t>de formulários</a:t>
            </a:r>
            <a:endParaRPr sz="6719"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de formulários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84825" y="1049750"/>
            <a:ext cx="83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Formulários são extremamente importantes na web atual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por eles que os usuários passam dados para nossos sistemas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Seja um cadastro, um questionário, uma pesquisa, ou simplesmente quando queremos alterar os dados da nossa conta no "minha conta", formulários são sempre importantes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Como pessoas desenvolvedoras, vocês precisam entender isso e é o que geralmente vão pagar </a:t>
            </a:r>
            <a:r>
              <a:rPr lang="pt-BR"/>
              <a:t>para</a:t>
            </a:r>
            <a:r>
              <a:rPr lang="pt-BR"/>
              <a:t> vocês fazerem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são a maior brecha de segurança de nossos sistemas, demandando mais atenção e profissionalismo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Exemplos de Formulários:</a:t>
            </a:r>
            <a:endParaRPr sz="7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26373" l="28322" r="26150" t="20401"/>
          <a:stretch/>
        </p:blipFill>
        <p:spPr>
          <a:xfrm>
            <a:off x="2273713" y="740050"/>
            <a:ext cx="4596576" cy="33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Revisão Rápida da Aula Anterior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I</a:t>
            </a:r>
            <a:r>
              <a:rPr lang="pt-BR"/>
              <a:t>ntrodução ao desenvolvimento de formulários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React-Bootstrap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React-Hook-Form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Usando React-Bootstrap + React Hoom Form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Validando formulários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Máscaras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12355" l="5291" r="5022" t="12348"/>
          <a:stretch/>
        </p:blipFill>
        <p:spPr>
          <a:xfrm>
            <a:off x="1678775" y="750100"/>
            <a:ext cx="5786452" cy="36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b="0" l="0" r="0" t="3128"/>
          <a:stretch/>
        </p:blipFill>
        <p:spPr>
          <a:xfrm>
            <a:off x="3124788" y="80362"/>
            <a:ext cx="2894425" cy="49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25" y="152400"/>
            <a:ext cx="66803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338"/>
            <a:ext cx="8839200" cy="263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 txBox="1"/>
          <p:nvPr/>
        </p:nvSpPr>
        <p:spPr>
          <a:xfrm>
            <a:off x="2592900" y="374375"/>
            <a:ext cx="39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Cadastro de Produtos</a:t>
            </a:r>
            <a:endParaRPr sz="28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548475" y="1493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precisamos saber sobre formulários HOJE?</a:t>
            </a:r>
            <a:endParaRPr/>
          </a:p>
        </p:txBody>
      </p:sp>
      <p:sp>
        <p:nvSpPr>
          <p:cNvPr id="193" name="Google Shape;193;p36"/>
          <p:cNvSpPr/>
          <p:nvPr/>
        </p:nvSpPr>
        <p:spPr>
          <a:xfrm>
            <a:off x="1863075" y="894575"/>
            <a:ext cx="2478000" cy="380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36"/>
          <p:cNvSpPr txBox="1"/>
          <p:nvPr/>
        </p:nvSpPr>
        <p:spPr>
          <a:xfrm>
            <a:off x="4599700" y="3840000"/>
            <a:ext cx="339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 tem um botão enviar (ou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Submit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), que ao ser clicado pega os dados digitados no formulário e envia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o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Back-End</a:t>
            </a:r>
            <a:endParaRPr b="1">
              <a:highlight>
                <a:srgbClr val="3FEFC7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3200200" y="294175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934325" y="1920575"/>
            <a:ext cx="2335500" cy="3387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Nome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1934325" y="2437025"/>
            <a:ext cx="2335500" cy="3387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Email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934325" y="2953475"/>
            <a:ext cx="2335500" cy="3387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Selecionar profissão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1934325" y="3469925"/>
            <a:ext cx="2335500" cy="3387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Data de Nascimento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2241850" y="4058550"/>
            <a:ext cx="1667100" cy="572700"/>
          </a:xfrm>
          <a:prstGeom prst="roundRect">
            <a:avLst>
              <a:gd fmla="val 16667" name="adj"/>
            </a:avLst>
          </a:prstGeom>
          <a:solidFill>
            <a:srgbClr val="2E34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ENVIAR</a:t>
            </a:r>
            <a:endParaRPr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1" name="Google Shape;201;p36"/>
          <p:cNvCxnSpPr>
            <a:stCxn id="200" idx="3"/>
          </p:cNvCxnSpPr>
          <p:nvPr/>
        </p:nvCxnSpPr>
        <p:spPr>
          <a:xfrm flipH="1" rot="10800000">
            <a:off x="3908950" y="4335600"/>
            <a:ext cx="904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6"/>
          <p:cNvSpPr/>
          <p:nvPr/>
        </p:nvSpPr>
        <p:spPr>
          <a:xfrm>
            <a:off x="6017100" y="1117500"/>
            <a:ext cx="2219700" cy="23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5603825" y="2190725"/>
            <a:ext cx="413275" cy="1699084"/>
          </a:xfrm>
          <a:custGeom>
            <a:rect b="b" l="l" r="r" t="t"/>
            <a:pathLst>
              <a:path extrusionOk="0" h="85769" w="16531">
                <a:moveTo>
                  <a:pt x="1198" y="85769"/>
                </a:moveTo>
                <a:cubicBezTo>
                  <a:pt x="1198" y="72933"/>
                  <a:pt x="-1357" y="22894"/>
                  <a:pt x="1198" y="8750"/>
                </a:cubicBezTo>
                <a:cubicBezTo>
                  <a:pt x="3754" y="-5394"/>
                  <a:pt x="13976" y="2213"/>
                  <a:pt x="16531" y="9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04" name="Google Shape;204;p36"/>
          <p:cNvSpPr txBox="1"/>
          <p:nvPr/>
        </p:nvSpPr>
        <p:spPr>
          <a:xfrm>
            <a:off x="2077000" y="936875"/>
            <a:ext cx="199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Todo formulário tem vários campos dentro dele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6128550" y="1249725"/>
            <a:ext cx="199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*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Back-End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recebe uma requisição com todos esses dados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6128550" y="2190725"/>
            <a:ext cx="199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*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Verifica se os dados estão corretos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6128550" y="2916025"/>
            <a:ext cx="19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*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Faz algo com eles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 b="17510" l="5126" r="4937" t="17052"/>
          <a:stretch/>
        </p:blipFill>
        <p:spPr>
          <a:xfrm>
            <a:off x="459875" y="1553775"/>
            <a:ext cx="8224251" cy="1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>
            <p:ph type="title"/>
          </p:nvPr>
        </p:nvSpPr>
        <p:spPr>
          <a:xfrm>
            <a:off x="568050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 formulários HTML, informamos na </a:t>
            </a:r>
            <a:r>
              <a:rPr lang="pt-BR">
                <a:solidFill>
                  <a:srgbClr val="5AA892"/>
                </a:solidFill>
              </a:rPr>
              <a:t>action</a:t>
            </a:r>
            <a:r>
              <a:rPr lang="pt-BR"/>
              <a:t> </a:t>
            </a:r>
            <a:r>
              <a:rPr lang="pt-BR" u="sng"/>
              <a:t>para onde</a:t>
            </a:r>
            <a:r>
              <a:rPr lang="pt-BR"/>
              <a:t> que queremos enviar nossos dados</a:t>
            </a:r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568050" y="347649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 esse </a:t>
            </a:r>
            <a:r>
              <a:rPr lang="pt-BR">
                <a:solidFill>
                  <a:srgbClr val="5AA892"/>
                </a:solidFill>
              </a:rPr>
              <a:t>method="POST"</a:t>
            </a:r>
            <a:r>
              <a:rPr lang="pt-BR"/>
              <a:t>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Veremos na próxima aula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Então pelo que sabemos, o formulário HTML funciona mais ou menos assim certo?:</a:t>
            </a:r>
            <a:endParaRPr/>
          </a:p>
        </p:txBody>
      </p:sp>
      <p:sp>
        <p:nvSpPr>
          <p:cNvPr id="220" name="Google Shape;220;p38"/>
          <p:cNvSpPr/>
          <p:nvPr/>
        </p:nvSpPr>
        <p:spPr>
          <a:xfrm>
            <a:off x="5578550" y="2377675"/>
            <a:ext cx="2023500" cy="94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Servidor Back-End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1" name="Google Shape;221;p38"/>
          <p:cNvCxnSpPr>
            <a:stCxn id="222" idx="3"/>
            <a:endCxn id="220" idx="1"/>
          </p:cNvCxnSpPr>
          <p:nvPr/>
        </p:nvCxnSpPr>
        <p:spPr>
          <a:xfrm>
            <a:off x="3565450" y="2834875"/>
            <a:ext cx="2013000" cy="1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8"/>
          <p:cNvSpPr txBox="1"/>
          <p:nvPr/>
        </p:nvSpPr>
        <p:spPr>
          <a:xfrm>
            <a:off x="3787950" y="2442475"/>
            <a:ext cx="15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Envia os dados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1541950" y="2362375"/>
            <a:ext cx="2023500" cy="94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Formulário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347" y="3420725"/>
            <a:ext cx="1763800" cy="14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no Javascript?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593050" y="3146900"/>
            <a:ext cx="82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Para</a:t>
            </a:r>
            <a:r>
              <a:rPr lang="pt-BR"/>
              <a:t>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tratar no Javascript</a:t>
            </a:r>
            <a:r>
              <a:rPr lang="pt-BR"/>
              <a:t>, com mais poderes, precisamos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interceptar</a:t>
            </a:r>
            <a:r>
              <a:rPr lang="pt-BR"/>
              <a:t> esse processo</a:t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6035750" y="1768075"/>
            <a:ext cx="2023500" cy="94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Servidor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2" name="Google Shape;232;p39"/>
          <p:cNvCxnSpPr>
            <a:stCxn id="233" idx="3"/>
            <a:endCxn id="231" idx="1"/>
          </p:cNvCxnSpPr>
          <p:nvPr/>
        </p:nvCxnSpPr>
        <p:spPr>
          <a:xfrm>
            <a:off x="4317750" y="2239275"/>
            <a:ext cx="17181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9"/>
          <p:cNvSpPr txBox="1"/>
          <p:nvPr/>
        </p:nvSpPr>
        <p:spPr>
          <a:xfrm>
            <a:off x="4473750" y="1832875"/>
            <a:ext cx="14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Envia os dados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53100" y="1766775"/>
            <a:ext cx="1568100" cy="94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Formulário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2749650" y="1766775"/>
            <a:ext cx="1568100" cy="94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Javascript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6" name="Google Shape;236;p39"/>
          <p:cNvCxnSpPr>
            <a:stCxn id="235" idx="3"/>
            <a:endCxn id="233" idx="1"/>
          </p:cNvCxnSpPr>
          <p:nvPr/>
        </p:nvCxnSpPr>
        <p:spPr>
          <a:xfrm>
            <a:off x="2221200" y="2239275"/>
            <a:ext cx="52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event listener </a:t>
            </a:r>
            <a:r>
              <a:rPr lang="pt-BR">
                <a:solidFill>
                  <a:srgbClr val="5AA892"/>
                </a:solidFill>
              </a:rPr>
              <a:t>onSubmit</a:t>
            </a:r>
            <a:endParaRPr>
              <a:solidFill>
                <a:srgbClr val="5AA892"/>
              </a:solidFill>
            </a:endParaRPr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Todo formulário HTML tem um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escutador de eventos</a:t>
            </a:r>
            <a:r>
              <a:rPr lang="pt-BR"/>
              <a:t>, que fica esperando o evento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Submit</a:t>
            </a:r>
            <a:r>
              <a:rPr lang="pt-BR"/>
              <a:t> </a:t>
            </a:r>
            <a:r>
              <a:rPr lang="pt-BR"/>
              <a:t>ser executado </a:t>
            </a:r>
            <a:r>
              <a:rPr lang="pt-BR"/>
              <a:t>em algum lugar no seu programa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Geralmente esse evento é chamado por um botão de submit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Mas pode ser chamado por que a pessoa digital ENTER no formulário, por exemplo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 ser chamado ao você pedir pro assistente do google confirmar envio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 ser chamado por alguma função Javascript, e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 rotWithShape="1">
          <a:blip r:embed="rId3">
            <a:alphaModFix/>
          </a:blip>
          <a:srcRect b="17843" l="5246" r="4922" t="18340"/>
          <a:stretch/>
        </p:blipFill>
        <p:spPr>
          <a:xfrm>
            <a:off x="601888" y="1486800"/>
            <a:ext cx="7940224" cy="15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tratar pelo JS, no formulário HTML, passamos uma </a:t>
            </a:r>
            <a:r>
              <a:rPr lang="pt-BR">
                <a:solidFill>
                  <a:srgbClr val="5AA892"/>
                </a:solidFill>
              </a:rPr>
              <a:t>função</a:t>
            </a:r>
            <a:r>
              <a:rPr lang="pt-BR"/>
              <a:t> que intercepta o envio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429300" y="3262050"/>
            <a:ext cx="82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Para isso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sobrescrevemos</a:t>
            </a:r>
            <a:r>
              <a:rPr lang="pt-BR"/>
              <a:t> o event listener de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onSubmit</a:t>
            </a:r>
            <a:r>
              <a:rPr lang="pt-BR"/>
              <a:t>, usando no lugar uma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função nossa, no caso a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funcaoQueInterceptaOEnvio</a:t>
            </a:r>
            <a:r>
              <a:rPr lang="pt-BR"/>
              <a:t> que queremos chamar quando alguém chamar 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evento de Submit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740728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O que vimos na aula anterior?</a:t>
            </a:r>
            <a:endParaRPr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21058" l="5279" r="4784" t="21654"/>
          <a:stretch/>
        </p:blipFill>
        <p:spPr>
          <a:xfrm>
            <a:off x="459875" y="1948912"/>
            <a:ext cx="8224251" cy="12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>
            <p:ph type="title"/>
          </p:nvPr>
        </p:nvSpPr>
        <p:spPr>
          <a:xfrm>
            <a:off x="548475" y="4541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seria a estrutura dessa função?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 b="18171" l="5154" r="4257" t="18557"/>
          <a:stretch/>
        </p:blipFill>
        <p:spPr>
          <a:xfrm>
            <a:off x="644250" y="1982375"/>
            <a:ext cx="8007900" cy="15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Porém precisamos chamar a função </a:t>
            </a:r>
            <a:r>
              <a:rPr lang="pt-BR">
                <a:solidFill>
                  <a:srgbClr val="5AA892"/>
                </a:solidFill>
              </a:rPr>
              <a:t>preventDefault</a:t>
            </a:r>
            <a:r>
              <a:rPr lang="pt-BR"/>
              <a:t>, no </a:t>
            </a:r>
            <a:r>
              <a:rPr lang="pt-BR">
                <a:solidFill>
                  <a:srgbClr val="5AA892"/>
                </a:solidFill>
              </a:rPr>
              <a:t>eventoDeSubmit</a:t>
            </a:r>
            <a:r>
              <a:rPr lang="pt-BR"/>
              <a:t> recebido, </a:t>
            </a:r>
            <a:r>
              <a:rPr lang="pt-BR"/>
              <a:t>para</a:t>
            </a:r>
            <a:r>
              <a:rPr lang="pt-BR"/>
              <a:t> interceptar o envio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932850" y="3725025"/>
            <a:ext cx="72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Senão o formulário será enviado, </a:t>
            </a:r>
            <a:r>
              <a:rPr b="1" lang="pt-BR" sz="1400">
                <a:latin typeface="Nunito"/>
                <a:ea typeface="Nunito"/>
                <a:cs typeface="Nunito"/>
                <a:sym typeface="Nunito"/>
              </a:rPr>
              <a:t>ignorando</a:t>
            </a:r>
            <a:r>
              <a:rPr lang="pt-BR" sz="1400"/>
              <a:t> o que fizermos nessa função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 função </a:t>
            </a:r>
            <a:r>
              <a:rPr lang="pt-BR">
                <a:solidFill>
                  <a:srgbClr val="5AA892"/>
                </a:solidFill>
              </a:rPr>
              <a:t>preventDefault</a:t>
            </a:r>
            <a:r>
              <a:rPr lang="pt-BR"/>
              <a:t> faz?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548475" y="1085399"/>
            <a:ext cx="80079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pára</a:t>
            </a:r>
            <a:r>
              <a:rPr lang="pt-BR"/>
              <a:t> o envio padrão do formulário, ignorando a action configurada no formulário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Ela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permite que a sua função que foi chamada no onSubmit seja executada por inteiro</a:t>
            </a:r>
            <a:r>
              <a:rPr lang="pt-BR"/>
              <a:t>, sem que aconteçam efeitos não esperados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Na definição da MDN: "Chamar preventDefault durante qualquer fase do fluxo de eventos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cancela o evento</a:t>
            </a:r>
            <a:r>
              <a:rPr lang="pt-BR"/>
              <a:t>, o que significa que qualquer ação padrão normalmente feita pela aplicação como um resultado do evento não ocorrerá."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973050" y="4592075"/>
            <a:ext cx="71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https://developer.mozilla.org/pt-BR/docs/Web/API/Event/preventDefault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Tá, mas onde o React entra nisso?</a:t>
            </a:r>
            <a:endParaRPr sz="7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ecossistema React provê várias ferramentas para trabalharmos melhor com formulários</a:t>
            </a:r>
            <a:endParaRPr/>
          </a:p>
        </p:txBody>
      </p:sp>
      <p:sp>
        <p:nvSpPr>
          <p:cNvPr id="280" name="Google Shape;280;p46"/>
          <p:cNvSpPr txBox="1"/>
          <p:nvPr/>
        </p:nvSpPr>
        <p:spPr>
          <a:xfrm>
            <a:off x="3960361" y="2626926"/>
            <a:ext cx="15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30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Formik</a:t>
            </a:r>
            <a:endParaRPr sz="1430">
              <a:solidFill>
                <a:srgbClr val="383535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81" name="Google Shape;281;p46"/>
          <p:cNvSpPr txBox="1"/>
          <p:nvPr/>
        </p:nvSpPr>
        <p:spPr>
          <a:xfrm>
            <a:off x="1795187" y="2626926"/>
            <a:ext cx="19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React Hook Form</a:t>
            </a:r>
            <a:endParaRPr>
              <a:solidFill>
                <a:srgbClr val="085ACD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5535913" y="2597463"/>
            <a:ext cx="18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Yup</a:t>
            </a:r>
            <a:endParaRPr sz="1100">
              <a:solidFill>
                <a:srgbClr val="383535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912" y="1445062"/>
            <a:ext cx="1038325" cy="10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 rotWithShape="1">
          <a:blip r:embed="rId4">
            <a:alphaModFix/>
          </a:blip>
          <a:srcRect b="28561" l="19651" r="21635" t="0"/>
          <a:stretch/>
        </p:blipFill>
        <p:spPr>
          <a:xfrm>
            <a:off x="4201237" y="1492775"/>
            <a:ext cx="1038325" cy="1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988" y="1564162"/>
            <a:ext cx="1894775" cy="9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6"/>
          <p:cNvSpPr txBox="1"/>
          <p:nvPr/>
        </p:nvSpPr>
        <p:spPr>
          <a:xfrm>
            <a:off x="3939886" y="4352051"/>
            <a:ext cx="152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30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Formik</a:t>
            </a:r>
            <a:endParaRPr sz="1430">
              <a:solidFill>
                <a:srgbClr val="383535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87" name="Google Shape;287;p46"/>
          <p:cNvSpPr txBox="1"/>
          <p:nvPr/>
        </p:nvSpPr>
        <p:spPr>
          <a:xfrm>
            <a:off x="1774712" y="4352051"/>
            <a:ext cx="19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React Final Form</a:t>
            </a:r>
            <a:endParaRPr>
              <a:solidFill>
                <a:srgbClr val="085ACD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88" name="Google Shape;288;p46"/>
          <p:cNvSpPr txBox="1"/>
          <p:nvPr/>
        </p:nvSpPr>
        <p:spPr>
          <a:xfrm>
            <a:off x="5515438" y="4322588"/>
            <a:ext cx="18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3535"/>
                </a:solidFill>
                <a:latin typeface="Nunito Black"/>
                <a:ea typeface="Nunito Black"/>
                <a:cs typeface="Nunito Black"/>
                <a:sym typeface="Nunito Black"/>
              </a:rPr>
              <a:t>React bootstrap</a:t>
            </a:r>
            <a:endParaRPr sz="1100">
              <a:solidFill>
                <a:srgbClr val="383535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455" y="3170176"/>
            <a:ext cx="1968920" cy="10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 rotWithShape="1">
          <a:blip r:embed="rId7">
            <a:alphaModFix/>
          </a:blip>
          <a:srcRect b="0" l="0" r="73239" t="0"/>
          <a:stretch/>
        </p:blipFill>
        <p:spPr>
          <a:xfrm>
            <a:off x="2163950" y="3103688"/>
            <a:ext cx="1226226" cy="11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7288" y="3125050"/>
            <a:ext cx="1090200" cy="10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10105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O que vamos usar?</a:t>
            </a:r>
            <a:endParaRPr sz="7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568050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React-Hook-Form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850" y="1071050"/>
            <a:ext cx="1038325" cy="10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/>
          <p:nvPr/>
        </p:nvSpPr>
        <p:spPr>
          <a:xfrm>
            <a:off x="757200" y="2300875"/>
            <a:ext cx="76296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Uma das bibliotecas usadas 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para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trabalhar com formulários em React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Por que usar ela?: Porque é uma das mais usadas no mercado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Por ser bem simples de fazer validações simples com ela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Porque tem um suporte legal à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25761" l="5134" r="5411" t="26012"/>
          <a:stretch/>
        </p:blipFill>
        <p:spPr>
          <a:xfrm>
            <a:off x="606175" y="1098350"/>
            <a:ext cx="7906801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instalo essa lib?</a:t>
            </a:r>
            <a:endParaRPr/>
          </a:p>
        </p:txBody>
      </p:sp>
      <p:sp>
        <p:nvSpPr>
          <p:cNvPr id="310" name="Google Shape;310;p49"/>
          <p:cNvSpPr txBox="1"/>
          <p:nvPr/>
        </p:nvSpPr>
        <p:spPr>
          <a:xfrm>
            <a:off x="606175" y="2931925"/>
            <a:ext cx="7906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Diferente de outras bibliotecas, o React-hook-form já vem com algumas ferramentas para fazer validações mais simples de dados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Por esse motivo, não precisaremos agora de nenhuma biblioteca extra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11" name="Google Shape;311;p49"/>
          <p:cNvSpPr txBox="1"/>
          <p:nvPr>
            <p:ph type="title"/>
          </p:nvPr>
        </p:nvSpPr>
        <p:spPr>
          <a:xfrm>
            <a:off x="568050" y="2241869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Preciso instalar outra lib </a:t>
            </a:r>
            <a:r>
              <a:rPr lang="pt-BR"/>
              <a:t>para</a:t>
            </a:r>
            <a:r>
              <a:rPr lang="pt-BR"/>
              <a:t> validação de dados?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uso ela?</a:t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 rotWithShape="1">
          <a:blip r:embed="rId3">
            <a:alphaModFix/>
          </a:blip>
          <a:srcRect b="17980" l="5247" r="4897" t="18752"/>
          <a:stretch/>
        </p:blipFill>
        <p:spPr>
          <a:xfrm>
            <a:off x="669725" y="2169925"/>
            <a:ext cx="7942948" cy="15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548475" y="1085395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Lembra no formulário padrão HTML, que quando queríamos manipulá-lo pelo Javascript,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sobrescrevíamos</a:t>
            </a:r>
            <a:r>
              <a:rPr lang="pt-BR"/>
              <a:t> a função que o event listener onSubmit chamava?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react-hook-form: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3">
            <a:alphaModFix/>
          </a:blip>
          <a:srcRect b="18529" l="5199" r="5154" t="19539"/>
          <a:stretch/>
        </p:blipFill>
        <p:spPr>
          <a:xfrm>
            <a:off x="473275" y="2745900"/>
            <a:ext cx="8197448" cy="14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568050" y="1085397"/>
            <a:ext cx="8007900" cy="16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V</a:t>
            </a:r>
            <a:r>
              <a:rPr lang="pt-BR"/>
              <a:t>amos precisar usar uma função chamada </a:t>
            </a:r>
            <a:r>
              <a:rPr b="1" lang="pt-BR" sz="18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handleSubmit</a:t>
            </a:r>
            <a:endParaRPr b="1" sz="18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Essa função é retornada por um hook especial chamado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useForm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Esse hook useForm é responsável por vincular nosso formulário à um mecanismo poderoso de controle de formulários, do react-hook-form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&amp; Comunicação entre Props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84825" y="1049750"/>
            <a:ext cx="83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Props são parâmetros que passamos pros nossos componentes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passar quantas props quisermos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definir valores padrões pras nossas props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definir tipos para nossas props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Nossos componentes são redesenhados quando as props que recebem mudam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passar HTML como props </a:t>
            </a:r>
            <a:r>
              <a:rPr lang="pt-BR"/>
              <a:t>para</a:t>
            </a:r>
            <a:r>
              <a:rPr lang="pt-BR"/>
              <a:t> outros componentes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Podemos passar até mesmo funções para outros componentes via props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2"/>
          <p:cNvPicPr preferRelativeResize="0"/>
          <p:nvPr/>
        </p:nvPicPr>
        <p:blipFill rotWithShape="1">
          <a:blip r:embed="rId3">
            <a:alphaModFix/>
          </a:blip>
          <a:srcRect b="7558" l="4811" r="4748" t="7896"/>
          <a:stretch/>
        </p:blipFill>
        <p:spPr>
          <a:xfrm>
            <a:off x="1745762" y="1525400"/>
            <a:ext cx="5652475" cy="32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React-hook-form:</a:t>
            </a:r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178800" y="922200"/>
            <a:ext cx="87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 Medium"/>
              <a:buChar char="●"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Vamos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usar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uma função </a:t>
            </a:r>
            <a:r>
              <a:rPr b="1" lang="pt-BR" sz="18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handleSubmit 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para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chamar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a função que fizemos antes</a:t>
            </a:r>
            <a:endParaRPr b="1" sz="18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2171000" y="3518250"/>
            <a:ext cx="2994900" cy="1029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acontece quando fazemos isso?</a:t>
            </a:r>
            <a:endParaRPr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548475" y="1085400"/>
            <a:ext cx="8160600" cy="21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Essa função handleSubmit fornece </a:t>
            </a:r>
            <a:r>
              <a:rPr lang="pt-BR"/>
              <a:t>para</a:t>
            </a:r>
            <a:r>
              <a:rPr lang="pt-BR"/>
              <a:t> função que especificamos, (no caso a função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funcaoQueInterceptaOEnvio</a:t>
            </a:r>
            <a:r>
              <a:rPr lang="pt-BR"/>
              <a:t>)</a:t>
            </a:r>
            <a:r>
              <a:rPr lang="pt-BR">
                <a:solidFill>
                  <a:schemeClr val="dk1"/>
                </a:solidFill>
              </a:rPr>
              <a:t>,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/>
              <a:t>os dados fornecidos pelo formulário: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SE</a:t>
            </a:r>
            <a:r>
              <a:rPr lang="pt-BR"/>
              <a:t> os dados forem válidos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SE</a:t>
            </a:r>
            <a:r>
              <a:rPr lang="pt-BR"/>
              <a:t> a função existir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SE</a:t>
            </a:r>
            <a:r>
              <a:rPr lang="pt-BR"/>
              <a:t> os dados estiverem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REGISTRADOS*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Ela também faz com que não seja mais necessário: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pt-BR"/>
              <a:t>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eventoDeSubmit.preventDefault()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pt-BR"/>
              <a:t>O novo primeiro argumento da função agora é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data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4"/>
          <p:cNvPicPr preferRelativeResize="0"/>
          <p:nvPr/>
        </p:nvPicPr>
        <p:blipFill rotWithShape="1">
          <a:blip r:embed="rId3">
            <a:alphaModFix/>
          </a:blip>
          <a:srcRect b="18956" l="5014" r="4960" t="18707"/>
          <a:stretch/>
        </p:blipFill>
        <p:spPr>
          <a:xfrm>
            <a:off x="721075" y="1082638"/>
            <a:ext cx="7701852" cy="13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>
            <p:ph type="title"/>
          </p:nvPr>
        </p:nvSpPr>
        <p:spPr>
          <a:xfrm>
            <a:off x="411450" y="395775"/>
            <a:ext cx="832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função handleSubmit passaos dados </a:t>
            </a:r>
            <a:r>
              <a:rPr lang="pt-BR"/>
              <a:t>para</a:t>
            </a:r>
            <a:r>
              <a:rPr lang="pt-BR"/>
              <a:t> função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25" y="3186963"/>
            <a:ext cx="37147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4"/>
          <p:cNvSpPr txBox="1"/>
          <p:nvPr/>
        </p:nvSpPr>
        <p:spPr>
          <a:xfrm>
            <a:off x="1277700" y="2599088"/>
            <a:ext cx="658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Se pedirmos 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para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mostrar no console o data recebido seria assim:</a:t>
            </a:r>
            <a:endParaRPr sz="17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48" name="Google Shape;348;p54"/>
          <p:cNvSpPr txBox="1"/>
          <p:nvPr>
            <p:ph type="title"/>
          </p:nvPr>
        </p:nvSpPr>
        <p:spPr>
          <a:xfrm>
            <a:off x="411450" y="4155900"/>
            <a:ext cx="832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AA892"/>
                </a:solidFill>
              </a:rPr>
              <a:t>Daqui </a:t>
            </a:r>
            <a:r>
              <a:rPr lang="pt-BR" sz="1700">
                <a:solidFill>
                  <a:srgbClr val="5AA892"/>
                </a:solidFill>
              </a:rPr>
              <a:t>para</a:t>
            </a:r>
            <a:r>
              <a:rPr lang="pt-BR" sz="1700">
                <a:solidFill>
                  <a:srgbClr val="5AA892"/>
                </a:solidFill>
              </a:rPr>
              <a:t> frente vamos considerar que essa função </a:t>
            </a:r>
            <a:r>
              <a:rPr lang="pt-BR" sz="1700">
                <a:solidFill>
                  <a:schemeClr val="dk2"/>
                </a:solidFill>
              </a:rPr>
              <a:t>não mudou</a:t>
            </a:r>
            <a:r>
              <a:rPr lang="pt-BR" sz="1700">
                <a:solidFill>
                  <a:srgbClr val="5AA892"/>
                </a:solidFill>
              </a:rPr>
              <a:t> </a:t>
            </a:r>
            <a:r>
              <a:rPr lang="pt-BR" sz="1700">
                <a:solidFill>
                  <a:srgbClr val="5AA892"/>
                </a:solidFill>
              </a:rPr>
              <a:t>para</a:t>
            </a:r>
            <a:r>
              <a:rPr lang="pt-BR" sz="1700">
                <a:solidFill>
                  <a:srgbClr val="5AA892"/>
                </a:solidFill>
              </a:rPr>
              <a:t> economizar espaço</a:t>
            </a:r>
            <a:endParaRPr sz="1700">
              <a:solidFill>
                <a:srgbClr val="5AA89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267425" y="377950"/>
            <a:ext cx="86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Falamos atrás sobre dados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REGISTRADOS</a:t>
            </a:r>
            <a:r>
              <a:rPr lang="pt-BR"/>
              <a:t>. O que são?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548475" y="13139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No react-hook-form existe uma camada separada de dados, que fornece ao</a:t>
            </a:r>
            <a:br>
              <a:rPr lang="pt-BR"/>
            </a:br>
            <a:r>
              <a:rPr lang="pt-BR"/>
              <a:t>elemento registrado algumas funções e atributos: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função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onChange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função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onBlur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atributo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ref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atributo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name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A partir do momento que o elemento é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registrado</a:t>
            </a:r>
            <a:r>
              <a:rPr lang="pt-BR"/>
              <a:t>, o react-hook-form pode fazer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validações em seus dados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 rotWithShape="1">
          <a:blip r:embed="rId3">
            <a:alphaModFix/>
          </a:blip>
          <a:srcRect b="10561" l="4926" r="4510" t="10324"/>
          <a:stretch/>
        </p:blipFill>
        <p:spPr>
          <a:xfrm>
            <a:off x="655462" y="1011112"/>
            <a:ext cx="7833073" cy="31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6"/>
          <p:cNvSpPr txBox="1"/>
          <p:nvPr>
            <p:ph type="title"/>
          </p:nvPr>
        </p:nvSpPr>
        <p:spPr>
          <a:xfrm>
            <a:off x="568050" y="377919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Registrando o input de nome no react-hook-form:</a:t>
            </a:r>
            <a:endParaRPr/>
          </a:p>
        </p:txBody>
      </p:sp>
      <p:sp>
        <p:nvSpPr>
          <p:cNvPr id="361" name="Google Shape;361;p56"/>
          <p:cNvSpPr txBox="1"/>
          <p:nvPr/>
        </p:nvSpPr>
        <p:spPr>
          <a:xfrm>
            <a:off x="2040300" y="4146000"/>
            <a:ext cx="506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Agora ele está vinculado ao react-hook-form, e seu atributo name é igual à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nome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1994075" y="2890950"/>
            <a:ext cx="1509600" cy="1401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548475" y="1493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Tá,  registrei, e onde estão as validações?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 rotWithShape="1">
          <a:blip r:embed="rId3">
            <a:alphaModFix/>
          </a:blip>
          <a:srcRect b="7070" l="4808" r="4645" t="7437"/>
          <a:stretch/>
        </p:blipFill>
        <p:spPr>
          <a:xfrm>
            <a:off x="1679300" y="1106200"/>
            <a:ext cx="5746248" cy="40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71325" y="645850"/>
            <a:ext cx="90726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Como segundo argumento do register, podemos passar um </a:t>
            </a:r>
            <a:r>
              <a:rPr b="1" lang="pt-BR" sz="1400">
                <a:latin typeface="Nunito"/>
                <a:ea typeface="Nunito"/>
                <a:cs typeface="Nunito"/>
                <a:sym typeface="Nunito"/>
              </a:rPr>
              <a:t>objeto de regras de validação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2342300" y="3433100"/>
            <a:ext cx="3249300" cy="4452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249600" y="377950"/>
            <a:ext cx="868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</a:t>
            </a:r>
            <a:r>
              <a:rPr lang="pt-BR">
                <a:solidFill>
                  <a:srgbClr val="5AA892"/>
                </a:solidFill>
              </a:rPr>
              <a:t>estados</a:t>
            </a:r>
            <a:r>
              <a:rPr lang="pt-BR"/>
              <a:t> no formulário, vindos do react-hook-form</a:t>
            </a:r>
            <a:endParaRPr/>
          </a:p>
        </p:txBody>
      </p:sp>
      <p:sp>
        <p:nvSpPr>
          <p:cNvPr id="376" name="Google Shape;376;p58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 usamos o useForm, e registramos inputs nele, o nosso formulário HTML se torna um componente, com o estado </a:t>
            </a:r>
            <a:r>
              <a:rPr lang="pt-BR"/>
              <a:t>formState, com o estado</a:t>
            </a:r>
            <a:r>
              <a:rPr lang="pt-BR"/>
              <a:t>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isValid</a:t>
            </a:r>
            <a:r>
              <a:rPr lang="pt-BR"/>
              <a:t> dentro, que verifica se o formulário está válido ou não, de acordo com os elementos registrados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Caso todos os elementos registrados estiverem válidos de acordo com suas próprias regras, esse estado fica com o valor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true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Nesse caso, a função handleSubmit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verifica internamente se o valor de is_valid é true ou não</a:t>
            </a:r>
            <a:r>
              <a:rPr lang="pt-BR"/>
              <a:t>, e se for, chama a função que passamos </a:t>
            </a:r>
            <a:r>
              <a:rPr lang="pt-BR"/>
              <a:t>para</a:t>
            </a:r>
            <a:r>
              <a:rPr lang="pt-BR"/>
              <a:t> ela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53400" y="377950"/>
            <a:ext cx="84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Assim que fazemos isso, a função handleSubmit </a:t>
            </a:r>
            <a:r>
              <a:rPr lang="pt-BR">
                <a:solidFill>
                  <a:srgbClr val="5AA892"/>
                </a:solidFill>
              </a:rPr>
              <a:t>só passa os dados </a:t>
            </a:r>
            <a:r>
              <a:rPr lang="pt-BR">
                <a:solidFill>
                  <a:srgbClr val="5AA892"/>
                </a:solidFill>
              </a:rPr>
              <a:t>para</a:t>
            </a:r>
            <a:r>
              <a:rPr lang="pt-BR">
                <a:solidFill>
                  <a:srgbClr val="5AA892"/>
                </a:solidFill>
              </a:rPr>
              <a:t> função que chamamos</a:t>
            </a:r>
            <a:r>
              <a:rPr lang="pt-BR"/>
              <a:t>, quando todos os elementos registrados </a:t>
            </a:r>
            <a:r>
              <a:rPr lang="pt-BR">
                <a:solidFill>
                  <a:srgbClr val="5AA892"/>
                </a:solidFill>
              </a:rPr>
              <a:t>estiverem válidos</a:t>
            </a:r>
            <a:endParaRPr>
              <a:solidFill>
                <a:srgbClr val="5AA892"/>
              </a:solidFill>
            </a:endParaRPr>
          </a:p>
        </p:txBody>
      </p:sp>
      <p:sp>
        <p:nvSpPr>
          <p:cNvPr id="382" name="Google Shape;382;p59"/>
          <p:cNvSpPr/>
          <p:nvPr/>
        </p:nvSpPr>
        <p:spPr>
          <a:xfrm>
            <a:off x="545225" y="1947325"/>
            <a:ext cx="1881000" cy="220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924125" y="205427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Formulário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59"/>
          <p:cNvSpPr/>
          <p:nvPr/>
        </p:nvSpPr>
        <p:spPr>
          <a:xfrm>
            <a:off x="616525" y="2521875"/>
            <a:ext cx="1711500" cy="4002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Input registrado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59"/>
          <p:cNvSpPr/>
          <p:nvPr/>
        </p:nvSpPr>
        <p:spPr>
          <a:xfrm>
            <a:off x="1035475" y="3694525"/>
            <a:ext cx="873600" cy="40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Botão Submit</a:t>
            </a:r>
            <a:endParaRPr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59"/>
          <p:cNvSpPr/>
          <p:nvPr/>
        </p:nvSpPr>
        <p:spPr>
          <a:xfrm>
            <a:off x="4421450" y="1978950"/>
            <a:ext cx="1773900" cy="176504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HandleSubmit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se estiver tudo certo passa os dados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função Javascript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59"/>
          <p:cNvSpPr/>
          <p:nvPr/>
        </p:nvSpPr>
        <p:spPr>
          <a:xfrm>
            <a:off x="6774825" y="1978950"/>
            <a:ext cx="1809594" cy="1354968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Função Javascript: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latin typeface="Nunito"/>
                <a:ea typeface="Nunito"/>
                <a:cs typeface="Nunito"/>
                <a:sym typeface="Nunito"/>
              </a:rPr>
            </a:b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funcaoQueInterceptaOEnvio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59"/>
          <p:cNvSpPr/>
          <p:nvPr/>
        </p:nvSpPr>
        <p:spPr>
          <a:xfrm>
            <a:off x="2787375" y="2339475"/>
            <a:ext cx="1272900" cy="1069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Estados do formulário:</a:t>
            </a:r>
            <a:br>
              <a:rPr lang="pt-BR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formState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    is_valid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9" name="Google Shape;389;p59"/>
          <p:cNvCxnSpPr>
            <a:stCxn id="384" idx="3"/>
            <a:endCxn id="388" idx="2"/>
          </p:cNvCxnSpPr>
          <p:nvPr/>
        </p:nvCxnSpPr>
        <p:spPr>
          <a:xfrm>
            <a:off x="2328025" y="2721975"/>
            <a:ext cx="4593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59"/>
          <p:cNvCxnSpPr>
            <a:stCxn id="388" idx="0"/>
            <a:endCxn id="386" idx="1"/>
          </p:cNvCxnSpPr>
          <p:nvPr/>
        </p:nvCxnSpPr>
        <p:spPr>
          <a:xfrm flipH="1" rot="10800000">
            <a:off x="4060275" y="2861475"/>
            <a:ext cx="3612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59"/>
          <p:cNvCxnSpPr/>
          <p:nvPr/>
        </p:nvCxnSpPr>
        <p:spPr>
          <a:xfrm>
            <a:off x="6230925" y="2808834"/>
            <a:ext cx="5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59"/>
          <p:cNvSpPr/>
          <p:nvPr/>
        </p:nvSpPr>
        <p:spPr>
          <a:xfrm>
            <a:off x="629975" y="3137825"/>
            <a:ext cx="1711500" cy="400200"/>
          </a:xfrm>
          <a:prstGeom prst="roundRect">
            <a:avLst>
              <a:gd fmla="val 16667" name="adj"/>
            </a:avLst>
          </a:prstGeom>
          <a:solidFill>
            <a:srgbClr val="99C4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select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registrado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3" name="Google Shape;393;p59"/>
          <p:cNvCxnSpPr>
            <a:stCxn id="392" idx="3"/>
            <a:endCxn id="388" idx="2"/>
          </p:cNvCxnSpPr>
          <p:nvPr/>
        </p:nvCxnSpPr>
        <p:spPr>
          <a:xfrm flipH="1" rot="10800000">
            <a:off x="2341475" y="2874425"/>
            <a:ext cx="445800" cy="46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e se não estiver válido? Como vejo os erros?</a:t>
            </a:r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Quando você chama a função submit e os elementos registrados não estão de acordo com as regras estabelecidas neles, é preenchido um estado diferente no</a:t>
            </a:r>
            <a:br>
              <a:rPr lang="pt-BR"/>
            </a:br>
            <a:r>
              <a:rPr lang="pt-BR"/>
              <a:t>formulário, chamado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errors</a:t>
            </a:r>
            <a:r>
              <a:rPr lang="pt-BR"/>
              <a:t>. Para ter acesso à esse estado, você precisa primeiro</a:t>
            </a:r>
            <a:br>
              <a:rPr lang="pt-BR"/>
            </a:br>
            <a:r>
              <a:rPr lang="pt-BR"/>
              <a:t>trazer ele junto da função handleSubmit e do register:</a:t>
            </a:r>
            <a:endParaRPr/>
          </a:p>
        </p:txBody>
      </p:sp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5" y="2969350"/>
            <a:ext cx="8839200" cy="32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0"/>
          <p:cNvSpPr/>
          <p:nvPr/>
        </p:nvSpPr>
        <p:spPr>
          <a:xfrm>
            <a:off x="4271150" y="2969350"/>
            <a:ext cx="2814600" cy="3258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funciona esse estado?</a:t>
            </a:r>
            <a:endParaRPr/>
          </a:p>
        </p:txBody>
      </p:sp>
      <p:pic>
        <p:nvPicPr>
          <p:cNvPr id="407" name="Google Shape;407;p61"/>
          <p:cNvPicPr preferRelativeResize="0"/>
          <p:nvPr/>
        </p:nvPicPr>
        <p:blipFill rotWithShape="1">
          <a:blip r:embed="rId3">
            <a:alphaModFix/>
          </a:blip>
          <a:srcRect b="12745" l="4981" r="5098" t="13322"/>
          <a:stretch/>
        </p:blipFill>
        <p:spPr>
          <a:xfrm>
            <a:off x="707675" y="2424425"/>
            <a:ext cx="7728650" cy="24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568050" y="1081245"/>
            <a:ext cx="80079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 partir do momento que chamar a função onSubmit ele verifica se os campos estão ou não válidos, e preenche o objeto erros com as mensagens</a:t>
            </a:r>
            <a:br>
              <a:rPr lang="pt-BR"/>
            </a:br>
            <a:r>
              <a:rPr lang="pt-BR"/>
              <a:t>Aqui um exemplo de como seria a estrutura desse objeto errors: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21728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>
                <a:solidFill>
                  <a:srgbClr val="3FEFC7"/>
                </a:solidFill>
              </a:rPr>
              <a:t>Usando Estados e Props na Prática:</a:t>
            </a:r>
            <a:endParaRPr sz="6719"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719">
                <a:solidFill>
                  <a:srgbClr val="3FEFC7"/>
                </a:solidFill>
              </a:rPr>
              <a:t>React-Bootstrap</a:t>
            </a:r>
            <a:endParaRPr sz="6719"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2"/>
          <p:cNvPicPr preferRelativeResize="0"/>
          <p:nvPr/>
        </p:nvPicPr>
        <p:blipFill rotWithShape="1">
          <a:blip r:embed="rId3">
            <a:alphaModFix/>
          </a:blip>
          <a:srcRect b="6725" l="4933" r="4879" t="6612"/>
          <a:stretch/>
        </p:blipFill>
        <p:spPr>
          <a:xfrm>
            <a:off x="1460000" y="700675"/>
            <a:ext cx="5947177" cy="43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2"/>
          <p:cNvSpPr txBox="1"/>
          <p:nvPr>
            <p:ph type="title"/>
          </p:nvPr>
        </p:nvSpPr>
        <p:spPr>
          <a:xfrm>
            <a:off x="205025" y="73150"/>
            <a:ext cx="87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verificar se tem erro e mostrar a mensagem</a:t>
            </a:r>
            <a:endParaRPr/>
          </a:p>
        </p:txBody>
      </p:sp>
      <p:sp>
        <p:nvSpPr>
          <p:cNvPr id="415" name="Google Shape;415;p62"/>
          <p:cNvSpPr/>
          <p:nvPr/>
        </p:nvSpPr>
        <p:spPr>
          <a:xfrm>
            <a:off x="1860125" y="3966675"/>
            <a:ext cx="4515600" cy="1401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Enquanto não houver erros, não mostra nada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AA892"/>
                </a:solidFill>
              </a:rPr>
              <a:t>Assim que houver algum erro</a:t>
            </a:r>
            <a:r>
              <a:rPr lang="pt-BR"/>
              <a:t>, mostramos a mensagem de erro que escolhemos</a:t>
            </a:r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5" y="2137949"/>
            <a:ext cx="3427125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525" y="1883637"/>
            <a:ext cx="3525525" cy="202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63"/>
          <p:cNvCxnSpPr>
            <a:stCxn id="421" idx="3"/>
            <a:endCxn id="422" idx="1"/>
          </p:cNvCxnSpPr>
          <p:nvPr/>
        </p:nvCxnSpPr>
        <p:spPr>
          <a:xfrm>
            <a:off x="3975600" y="2896812"/>
            <a:ext cx="814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4"/>
          <p:cNvPicPr preferRelativeResize="0"/>
          <p:nvPr/>
        </p:nvPicPr>
        <p:blipFill rotWithShape="1">
          <a:blip r:embed="rId3">
            <a:alphaModFix/>
          </a:blip>
          <a:srcRect b="4562" l="5044" r="5026" t="6509"/>
          <a:stretch/>
        </p:blipFill>
        <p:spPr>
          <a:xfrm>
            <a:off x="2054350" y="569650"/>
            <a:ext cx="4996152" cy="45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4"/>
          <p:cNvSpPr txBox="1"/>
          <p:nvPr>
            <p:ph type="title"/>
          </p:nvPr>
        </p:nvSpPr>
        <p:spPr>
          <a:xfrm>
            <a:off x="548475" y="-3056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 eu misturar com React-Bootstrap?</a:t>
            </a:r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5577175" y="1748050"/>
            <a:ext cx="118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caso temos que passar as props</a:t>
            </a:r>
            <a:r>
              <a:rPr b="1" lang="pt-BR" sz="1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 sz="1100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isValid</a:t>
            </a:r>
            <a:r>
              <a:rPr b="1" lang="pt-BR" sz="1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="1" lang="pt-BR" sz="1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 sz="1100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isInvalid</a:t>
            </a:r>
            <a:r>
              <a:rPr b="1" lang="pt-BR" sz="1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pt-BR"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 </a:t>
            </a:r>
            <a:r>
              <a:rPr b="1" lang="pt-BR" sz="1100">
                <a:solidFill>
                  <a:srgbClr val="3FEFC7"/>
                </a:solidFill>
                <a:latin typeface="Nunito"/>
                <a:ea typeface="Nunito"/>
                <a:cs typeface="Nunito"/>
                <a:sym typeface="Nunito"/>
              </a:rPr>
              <a:t>FormControl</a:t>
            </a:r>
            <a:endParaRPr b="1" sz="1100">
              <a:solidFill>
                <a:srgbClr val="3FEFC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1" name="Google Shape;431;p64"/>
          <p:cNvSpPr/>
          <p:nvPr/>
        </p:nvSpPr>
        <p:spPr>
          <a:xfrm>
            <a:off x="3812150" y="2407700"/>
            <a:ext cx="1784547" cy="164038"/>
          </a:xfrm>
          <a:custGeom>
            <a:rect b="b" l="l" r="r" t="t"/>
            <a:pathLst>
              <a:path extrusionOk="0" h="10697" w="50276">
                <a:moveTo>
                  <a:pt x="50276" y="0"/>
                </a:moveTo>
                <a:cubicBezTo>
                  <a:pt x="45819" y="1426"/>
                  <a:pt x="31912" y="6774"/>
                  <a:pt x="23533" y="8557"/>
                </a:cubicBezTo>
                <a:cubicBezTo>
                  <a:pt x="15154" y="10340"/>
                  <a:pt x="3922" y="10340"/>
                  <a:pt x="0" y="10697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ficaria?</a:t>
            </a:r>
            <a:endParaRPr/>
          </a:p>
        </p:txBody>
      </p:sp>
      <p:pic>
        <p:nvPicPr>
          <p:cNvPr id="437" name="Google Shape;4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50" y="1031400"/>
            <a:ext cx="3650100" cy="11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950" y="2343437"/>
            <a:ext cx="3650101" cy="11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950" y="3629150"/>
            <a:ext cx="3650099" cy="107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esse </a:t>
            </a:r>
            <a:r>
              <a:rPr lang="pt-BR">
                <a:solidFill>
                  <a:srgbClr val="5AA892"/>
                </a:solidFill>
              </a:rPr>
              <a:t>isDirty</a:t>
            </a:r>
            <a:r>
              <a:rPr lang="pt-BR"/>
              <a:t> que usamos?</a:t>
            </a:r>
            <a:endParaRPr/>
          </a:p>
        </p:txBody>
      </p:sp>
      <p:sp>
        <p:nvSpPr>
          <p:cNvPr id="445" name="Google Shape;445;p66"/>
          <p:cNvSpPr txBox="1"/>
          <p:nvPr>
            <p:ph idx="1" type="body"/>
          </p:nvPr>
        </p:nvSpPr>
        <p:spPr>
          <a:xfrm>
            <a:off x="568050" y="3063545"/>
            <a:ext cx="8007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verifica se o campo foi modificado</a:t>
            </a:r>
            <a:r>
              <a:rPr lang="pt-BR"/>
              <a:t> ou se 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evento de submit foi chamado</a:t>
            </a:r>
            <a:r>
              <a:rPr lang="pt-BR"/>
              <a:t>,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antes de validar o campo. Sem ele o formulário já carrega inicialmente se validando</a:t>
            </a:r>
            <a:endParaRPr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13" y="1275487"/>
            <a:ext cx="8190970" cy="163618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6"/>
          <p:cNvSpPr/>
          <p:nvPr/>
        </p:nvSpPr>
        <p:spPr>
          <a:xfrm>
            <a:off x="1835465" y="2581370"/>
            <a:ext cx="672900" cy="199500"/>
          </a:xfrm>
          <a:prstGeom prst="rect">
            <a:avLst/>
          </a:prstGeom>
          <a:solidFill>
            <a:srgbClr val="FFFFFF">
              <a:alpha val="18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React-Bootstrap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É</a:t>
            </a:r>
            <a:r>
              <a:rPr lang="pt-BR"/>
              <a:t> uma biblioteca de componentes de interface do usuário para o React, que combina a funcionalidade do React com o design e os estilos dos componentes Bootstrap, permitindo </a:t>
            </a:r>
            <a:r>
              <a:rPr lang="pt-BR"/>
              <a:t>à</a:t>
            </a:r>
            <a:r>
              <a:rPr lang="pt-BR"/>
              <a:t>s pessoas desenvolvedoras criar facilmente interfaces de usuário atraentes e responsivas.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usaremos o React-Bootstrap?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84825" y="1049750"/>
            <a:ext cx="83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</a:t>
            </a:r>
            <a:r>
              <a:rPr lang="pt-BR"/>
              <a:t> criarmos nossos próprios componentes React, precisaríamos ter uma base forte de CSS além do HTML e do Javascript, e não é o intuito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Porque o React-Bootstrap já nos fornece componentes bonitos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Porque podemos treinar a passagem de props e lidar com estados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Porque desde 2011 o Bootstrap auxilia</a:t>
            </a:r>
            <a:r>
              <a:rPr lang="pt-BR"/>
              <a:t> pessoas desenvolvedoras à fazerem aplicações bonitas, rápidas de desenvolver e responsivas, e é extremamente comum achar empresas usando Bootstrap por aí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Porque é fácil de instalar e sair usando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5" y="639494"/>
            <a:ext cx="8839201" cy="37554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instalamos o React-Bootstrap?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podemos usá-lo?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975" y="1263675"/>
            <a:ext cx="4757590" cy="37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548475" y="1085400"/>
            <a:ext cx="81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Primeiramente no nosso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App.js</a:t>
            </a:r>
            <a:r>
              <a:rPr lang="pt-BR"/>
              <a:t>, importamos o css padrão do react-bootstrap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83535"/>
      </a:dk1>
      <a:lt1>
        <a:srgbClr val="FFFFFF"/>
      </a:lt1>
      <a:dk2>
        <a:srgbClr val="595959"/>
      </a:dk2>
      <a:lt2>
        <a:srgbClr val="EEEEEE"/>
      </a:lt2>
      <a:accent1>
        <a:srgbClr val="FBD1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3FEFC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